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2" r:id="rId2"/>
    <p:sldId id="286" r:id="rId3"/>
    <p:sldId id="290" r:id="rId4"/>
    <p:sldId id="287" r:id="rId5"/>
    <p:sldId id="288" r:id="rId6"/>
    <p:sldId id="289" r:id="rId7"/>
    <p:sldId id="284" r:id="rId8"/>
    <p:sldId id="285" r:id="rId9"/>
    <p:sldId id="283" r:id="rId10"/>
    <p:sldId id="291" r:id="rId11"/>
    <p:sldId id="29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590"/>
  </p:normalViewPr>
  <p:slideViewPr>
    <p:cSldViewPr>
      <p:cViewPr varScale="1">
        <p:scale>
          <a:sx n="92" d="100"/>
          <a:sy n="92" d="100"/>
        </p:scale>
        <p:origin x="166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C2F2-9544-4F57-BB6E-F6A7F9B157C3}" type="datetimeFigureOut">
              <a:rPr lang="en-US" smtClean="0"/>
              <a:pPr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78646-E9FF-4F90-A46E-C3868A1DEA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C2F2-9544-4F57-BB6E-F6A7F9B157C3}" type="datetimeFigureOut">
              <a:rPr lang="en-US" smtClean="0"/>
              <a:pPr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78646-E9FF-4F90-A46E-C3868A1DEA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C2F2-9544-4F57-BB6E-F6A7F9B157C3}" type="datetimeFigureOut">
              <a:rPr lang="en-US" smtClean="0"/>
              <a:pPr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78646-E9FF-4F90-A46E-C3868A1DEA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C2F2-9544-4F57-BB6E-F6A7F9B157C3}" type="datetimeFigureOut">
              <a:rPr lang="en-US" smtClean="0"/>
              <a:pPr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78646-E9FF-4F90-A46E-C3868A1DEA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C2F2-9544-4F57-BB6E-F6A7F9B157C3}" type="datetimeFigureOut">
              <a:rPr lang="en-US" smtClean="0"/>
              <a:pPr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78646-E9FF-4F90-A46E-C3868A1DEA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C2F2-9544-4F57-BB6E-F6A7F9B157C3}" type="datetimeFigureOut">
              <a:rPr lang="en-US" smtClean="0"/>
              <a:pPr/>
              <a:t>4/16/18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78646-E9FF-4F90-A46E-C3868A1DEA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C2F2-9544-4F57-BB6E-F6A7F9B157C3}" type="datetimeFigureOut">
              <a:rPr lang="en-US" smtClean="0"/>
              <a:pPr/>
              <a:t>4/16/18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78646-E9FF-4F90-A46E-C3868A1DEA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C2F2-9544-4F57-BB6E-F6A7F9B157C3}" type="datetimeFigureOut">
              <a:rPr lang="en-US" smtClean="0"/>
              <a:pPr/>
              <a:t>4/16/18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78646-E9FF-4F90-A46E-C3868A1DEA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C2F2-9544-4F57-BB6E-F6A7F9B157C3}" type="datetimeFigureOut">
              <a:rPr lang="en-US" smtClean="0"/>
              <a:pPr/>
              <a:t>4/16/18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78646-E9FF-4F90-A46E-C3868A1DEA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C2F2-9544-4F57-BB6E-F6A7F9B157C3}" type="datetimeFigureOut">
              <a:rPr lang="en-US" smtClean="0"/>
              <a:pPr/>
              <a:t>4/16/18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78646-E9FF-4F90-A46E-C3868A1DEA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C2F2-9544-4F57-BB6E-F6A7F9B157C3}" type="datetimeFigureOut">
              <a:rPr lang="en-US" smtClean="0"/>
              <a:pPr/>
              <a:t>4/16/18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78646-E9FF-4F90-A46E-C3868A1DEA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BC2F2-9544-4F57-BB6E-F6A7F9B157C3}" type="datetimeFigureOut">
              <a:rPr lang="en-US" smtClean="0"/>
              <a:pPr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78646-E9FF-4F90-A46E-C3868A1DEA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2000" y="228600"/>
            <a:ext cx="7543800" cy="3200400"/>
          </a:xfrm>
        </p:spPr>
        <p:txBody>
          <a:bodyPr>
            <a:normAutofit/>
          </a:bodyPr>
          <a:lstStyle/>
          <a:p>
            <a:r>
              <a:rPr lang="en-US" sz="7200" b="1" dirty="0"/>
              <a:t>FOIA Teach-In</a:t>
            </a:r>
            <a:br>
              <a:rPr lang="en-US" b="1" dirty="0"/>
            </a:br>
            <a:r>
              <a:rPr lang="en-US" dirty="0"/>
              <a:t>University of Illinois--Chicago</a:t>
            </a:r>
            <a:br>
              <a:rPr lang="en-US" b="1" dirty="0"/>
            </a:br>
            <a:r>
              <a:rPr lang="en-US" dirty="0"/>
              <a:t>Fall, 2016</a:t>
            </a:r>
          </a:p>
        </p:txBody>
      </p:sp>
      <p:pic>
        <p:nvPicPr>
          <p:cNvPr id="10" name="Content Placeholder 9" descr="UPLC_Logo(web)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3200400"/>
            <a:ext cx="6391110" cy="3347168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05800" cy="1162050"/>
          </a:xfrm>
        </p:spPr>
        <p:txBody>
          <a:bodyPr>
            <a:noAutofit/>
          </a:bodyPr>
          <a:lstStyle/>
          <a:p>
            <a:r>
              <a:rPr lang="en-US" sz="6000" dirty="0"/>
              <a:t>How Long Does It Take?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575" y="1600200"/>
            <a:ext cx="4670425" cy="4670425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810000" cy="4691063"/>
          </a:xfrm>
        </p:spPr>
        <p:txBody>
          <a:bodyPr>
            <a:normAutofit/>
          </a:bodyPr>
          <a:lstStyle/>
          <a:p>
            <a:r>
              <a:rPr lang="en-US" sz="3600" dirty="0"/>
              <a:t>-5 business days</a:t>
            </a:r>
          </a:p>
          <a:p>
            <a:r>
              <a:rPr lang="en-US" sz="3600" dirty="0"/>
              <a:t>-Can get extension</a:t>
            </a:r>
          </a:p>
        </p:txBody>
      </p:sp>
    </p:spTree>
    <p:extLst>
      <p:ext uri="{BB962C8B-B14F-4D97-AF65-F5344CB8AC3E}">
        <p14:creationId xmlns:p14="http://schemas.microsoft.com/office/powerpoint/2010/main" val="873545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686800" cy="1162050"/>
          </a:xfrm>
        </p:spPr>
        <p:txBody>
          <a:bodyPr>
            <a:noAutofit/>
          </a:bodyPr>
          <a:lstStyle/>
          <a:p>
            <a:r>
              <a:rPr lang="en-US" sz="6000" dirty="0"/>
              <a:t>How Much Does It Cost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247133"/>
            <a:ext cx="4621393" cy="460500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1600200"/>
            <a:ext cx="5105400" cy="5251938"/>
          </a:xfrm>
        </p:spPr>
        <p:txBody>
          <a:bodyPr>
            <a:normAutofit/>
          </a:bodyPr>
          <a:lstStyle/>
          <a:p>
            <a:r>
              <a:rPr lang="en-US" sz="3600" dirty="0"/>
              <a:t>--Electronic = cost of CD</a:t>
            </a:r>
          </a:p>
          <a:p>
            <a:r>
              <a:rPr lang="en-US" sz="3600" dirty="0"/>
              <a:t>--Paper = 50 pp. free; </a:t>
            </a:r>
          </a:p>
          <a:p>
            <a:r>
              <a:rPr lang="en-US" sz="3600" dirty="0"/>
              <a:t>	15 cents/page</a:t>
            </a:r>
          </a:p>
        </p:txBody>
      </p:sp>
    </p:spTree>
    <p:extLst>
      <p:ext uri="{BB962C8B-B14F-4D97-AF65-F5344CB8AC3E}">
        <p14:creationId xmlns:p14="http://schemas.microsoft.com/office/powerpoint/2010/main" val="2393891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Power of FOIA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756" y="3568139"/>
            <a:ext cx="4386482" cy="3289861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5400"/>
            <a:ext cx="5960184" cy="3352800"/>
          </a:xfrm>
        </p:spPr>
      </p:pic>
    </p:spTree>
    <p:extLst>
      <p:ext uri="{BB962C8B-B14F-4D97-AF65-F5344CB8AC3E}">
        <p14:creationId xmlns:p14="http://schemas.microsoft.com/office/powerpoint/2010/main" val="3689531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1849" y="-20306"/>
            <a:ext cx="5562600" cy="347662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6000" b="1" dirty="0"/>
              <a:t>“Stingray”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709" y="1743009"/>
            <a:ext cx="5149291" cy="3426619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8" y="3675688"/>
            <a:ext cx="4920286" cy="298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141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74638"/>
            <a:ext cx="5943600" cy="6583362"/>
          </a:xfrm>
        </p:spPr>
        <p:txBody>
          <a:bodyPr anchor="t">
            <a:normAutofit/>
          </a:bodyPr>
          <a:lstStyle/>
          <a:p>
            <a:pPr algn="l"/>
            <a:r>
              <a:rPr lang="en-US" sz="6000" dirty="0"/>
              <a:t>What to Ask For?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-Any document maintained by a public agency</a:t>
            </a:r>
            <a:br>
              <a:rPr lang="en-US" dirty="0"/>
            </a:br>
            <a:r>
              <a:rPr lang="en-US" dirty="0"/>
              <a:t>-Need not use formal designations for documents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85800"/>
            <a:ext cx="2594828" cy="2594828"/>
          </a:xfrm>
        </p:spPr>
      </p:pic>
    </p:spTree>
    <p:extLst>
      <p:ext uri="{BB962C8B-B14F-4D97-AF65-F5344CB8AC3E}">
        <p14:creationId xmlns:p14="http://schemas.microsoft.com/office/powerpoint/2010/main" val="2675020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" y="1116"/>
            <a:ext cx="10303075" cy="685194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0"/>
            <a:ext cx="8229600" cy="1143000"/>
          </a:xfrm>
          <a:solidFill>
            <a:schemeClr val="accent1">
              <a:alpha val="39000"/>
            </a:schemeClr>
          </a:solidFill>
        </p:spPr>
        <p:txBody>
          <a:bodyPr/>
          <a:lstStyle/>
          <a:p>
            <a:r>
              <a:rPr lang="en-US" dirty="0"/>
              <a:t>What Is a Public Agency?</a:t>
            </a:r>
          </a:p>
        </p:txBody>
      </p:sp>
    </p:spTree>
    <p:extLst>
      <p:ext uri="{BB962C8B-B14F-4D97-AF65-F5344CB8AC3E}">
        <p14:creationId xmlns:p14="http://schemas.microsoft.com/office/powerpoint/2010/main" val="3701537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909646"/>
            <a:ext cx="2971800" cy="2971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85" y="0"/>
            <a:ext cx="9126415" cy="5867400"/>
          </a:xfrm>
        </p:spPr>
        <p:txBody>
          <a:bodyPr anchor="t">
            <a:normAutofit/>
          </a:bodyPr>
          <a:lstStyle/>
          <a:p>
            <a:pPr algn="l"/>
            <a:r>
              <a:rPr lang="en-US" dirty="0"/>
              <a:t>5 ILCS 140/7(2):</a:t>
            </a:r>
            <a:br>
              <a:rPr lang="en-US" dirty="0"/>
            </a:br>
            <a:br>
              <a:rPr lang="en-US" dirty="0"/>
            </a:br>
            <a:r>
              <a:rPr lang="en-US" sz="3600" dirty="0"/>
              <a:t>Private companies that contract with a public body to perform public functions are covered!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4329"/>
            <a:ext cx="4040188" cy="580094"/>
          </a:xfrm>
        </p:spPr>
      </p:pic>
    </p:spTree>
    <p:extLst>
      <p:ext uri="{BB962C8B-B14F-4D97-AF65-F5344CB8AC3E}">
        <p14:creationId xmlns:p14="http://schemas.microsoft.com/office/powerpoint/2010/main" val="452780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/>
              <a:t>How Submitted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295400"/>
            <a:ext cx="4842829" cy="267969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886200" cy="4691063"/>
          </a:xfrm>
        </p:spPr>
        <p:txBody>
          <a:bodyPr/>
          <a:lstStyle/>
          <a:p>
            <a:r>
              <a:rPr lang="en-US" sz="3600" dirty="0"/>
              <a:t>-In writing</a:t>
            </a:r>
          </a:p>
          <a:p>
            <a:r>
              <a:rPr lang="en-US" sz="3600" dirty="0"/>
              <a:t>-No special form required</a:t>
            </a:r>
          </a:p>
          <a:p>
            <a:r>
              <a:rPr lang="en-US" sz="3600" dirty="0"/>
              <a:t>-email allowed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384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153400" cy="762000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Who do you send an FOIA to?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53" b="18453"/>
          <a:stretch>
            <a:fillRect/>
          </a:stretch>
        </p:blipFill>
        <p:spPr>
          <a:xfrm>
            <a:off x="1792288" y="1009650"/>
            <a:ext cx="4737893" cy="3553420"/>
          </a:xfrm>
        </p:spPr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381000" y="4876800"/>
            <a:ext cx="8382000" cy="1752600"/>
          </a:xfrm>
        </p:spPr>
        <p:txBody>
          <a:bodyPr>
            <a:noAutofit/>
          </a:bodyPr>
          <a:lstStyle/>
          <a:p>
            <a:r>
              <a:rPr lang="en-US" sz="3600" dirty="0"/>
              <a:t>Public Bodies (not specific office holders)</a:t>
            </a:r>
          </a:p>
          <a:p>
            <a:r>
              <a:rPr lang="en-US" sz="3600" dirty="0"/>
              <a:t>FOIA Officer</a:t>
            </a:r>
          </a:p>
        </p:txBody>
      </p:sp>
    </p:spTree>
    <p:extLst>
      <p:ext uri="{BB962C8B-B14F-4D97-AF65-F5344CB8AC3E}">
        <p14:creationId xmlns:p14="http://schemas.microsoft.com/office/powerpoint/2010/main" val="3571857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53400" cy="1162050"/>
          </a:xfrm>
        </p:spPr>
        <p:txBody>
          <a:bodyPr>
            <a:noAutofit/>
          </a:bodyPr>
          <a:lstStyle/>
          <a:p>
            <a:pPr algn="ctr"/>
            <a:r>
              <a:rPr lang="en-US" sz="6000" dirty="0"/>
              <a:t>Exemptions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68437"/>
            <a:ext cx="3047942" cy="3047942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3809942" y="2819400"/>
            <a:ext cx="5105458" cy="4038600"/>
          </a:xfrm>
        </p:spPr>
        <p:txBody>
          <a:bodyPr>
            <a:normAutofit/>
          </a:bodyPr>
          <a:lstStyle/>
          <a:p>
            <a:pPr lvl="0"/>
            <a:r>
              <a:rPr lang="en-US" sz="4000" dirty="0">
                <a:solidFill>
                  <a:prstClr val="black"/>
                </a:solidFill>
              </a:rPr>
              <a:t>5 ILCS 140/7(1)(e) </a:t>
            </a:r>
          </a:p>
          <a:p>
            <a:pPr lvl="0"/>
            <a:r>
              <a:rPr lang="en-US" sz="4000" dirty="0">
                <a:solidFill>
                  <a:prstClr val="black"/>
                </a:solidFill>
              </a:rPr>
              <a:t>“Records that relate to or affect the security of correctional institutions and detention facilities.”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44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</TotalTime>
  <Words>110</Words>
  <Application>Microsoft Macintosh PowerPoint</Application>
  <PresentationFormat>On-screen Show (4:3)</PresentationFormat>
  <Paragraphs>23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FOIA Teach-In University of Illinois--Chicago Fall, 2016</vt:lpstr>
      <vt:lpstr>Power of FOIA</vt:lpstr>
      <vt:lpstr>“Stingray”</vt:lpstr>
      <vt:lpstr>What to Ask For?   -Any document maintained by a public agency -Need not use formal designations for documents</vt:lpstr>
      <vt:lpstr>What Is a Public Agency?</vt:lpstr>
      <vt:lpstr>5 ILCS 140/7(2):  Private companies that contract with a public body to perform public functions are covered!</vt:lpstr>
      <vt:lpstr>How Submitted</vt:lpstr>
      <vt:lpstr>Who do you send an FOIA to?</vt:lpstr>
      <vt:lpstr>Exemptions</vt:lpstr>
      <vt:lpstr>How Long Does It Take?</vt:lpstr>
      <vt:lpstr>How Much Does It Cost</vt:lpstr>
    </vt:vector>
  </TitlesOfParts>
  <Company> </Company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Illinois’ Grievance System</dc:title>
  <dc:creator>HP Authorized Customer</dc:creator>
  <cp:lastModifiedBy>Microsoft Office User</cp:lastModifiedBy>
  <cp:revision>66</cp:revision>
  <dcterms:created xsi:type="dcterms:W3CDTF">2012-05-05T17:12:07Z</dcterms:created>
  <dcterms:modified xsi:type="dcterms:W3CDTF">2018-04-16T17:19:50Z</dcterms:modified>
</cp:coreProperties>
</file>